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2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FAFB29-1EB4-48DD-9DC2-AC7310360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D579E05-1FF2-4E15-8D35-2731DC313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467F577-1060-438E-A8B4-5FABCBBF9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437F-A7DB-4C85-93BD-291A1C35A0F2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F601BF1-6312-4BCA-A74E-4A8CE38C2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37A2794-6E3D-478A-9AF3-C637D8D8F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5E58-40F8-475C-A6D1-A556747CA1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207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ABE677-884E-450C-8EF6-911A36E07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7725B6C4-05A6-4665-A896-17A08959E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B81CC71-044E-4FCD-BD41-9EC2893B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437F-A7DB-4C85-93BD-291A1C35A0F2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0F34303-58C2-499C-9F40-9321F9557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72824A8-A2EE-47D5-B6AA-820193B06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5E58-40F8-475C-A6D1-A556747CA1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466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C63DE86-26DA-4F45-B765-7C5DC53C9E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7B45C6C2-1388-46EE-87D4-E6C91225E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45E78A7-7740-4DF4-A4B5-491825A91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437F-A7DB-4C85-93BD-291A1C35A0F2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F7D0CA6-3AC9-4956-9553-1B495C4CF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40110BB-7D17-4D5D-903C-156A5747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5E58-40F8-475C-A6D1-A556747CA1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578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E2F8CBD-2AFD-4FEF-8CA1-9FD5E2FF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9FA0884-7AFE-4180-B4A6-E157A9FB0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61E7BEB-7111-417C-BA6E-405CE8BE1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437F-A7DB-4C85-93BD-291A1C35A0F2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8C332AE-8ACF-435C-A0B1-3C6818CB3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55FA8A1-EA90-428A-9A26-1E4312239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5E58-40F8-475C-A6D1-A556747CA1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04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38BF40-6F55-494D-A576-B8666A8E9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B2D649F-4D3D-4148-9F9A-6853CF99F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D7EC73B-EE8F-4984-ABBA-54EEE88CF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437F-A7DB-4C85-93BD-291A1C35A0F2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B38E858-3E97-466F-9CBF-A11C03FC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F247427-0151-4A9E-A6A2-C81812BE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5E58-40F8-475C-A6D1-A556747CA1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461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7E40EB-423E-49A0-9F6F-C9387D096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442CCC1-57C4-40A7-B791-86D8B2CA4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7C498A9-B4E8-445F-A8FD-00F1542EF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7513B4F-594C-4ED8-9EFC-DAC3730BA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437F-A7DB-4C85-93BD-291A1C35A0F2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7B4D3EBB-2D85-457E-88B4-175864C51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BC6342BE-D525-4E01-BB5A-ABCCC082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5E58-40F8-475C-A6D1-A556747CA1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280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04EEC4-7721-4CDF-98E2-3583DC28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BEA8A47-F711-478F-AB2D-C7BEE366B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C5E97BE9-6836-4C9B-8784-172A64C47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CAED2A69-B4A5-40B5-B949-6C34732799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ADFFF5D4-93E9-4ED0-8D25-79CE106AF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40D79991-AB97-465E-939F-87400013A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437F-A7DB-4C85-93BD-291A1C35A0F2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5DFD4E48-C1B6-4465-9D7F-D8207A5D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CB820D0A-AF20-421F-906A-3C7984005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5E58-40F8-475C-A6D1-A556747CA1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83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2BFFE5-5185-4EF3-BDB2-359BEA787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4DE7D523-CA8B-4D77-BDB9-344B6CF9F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437F-A7DB-4C85-93BD-291A1C35A0F2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18119D9-6AE8-4EDA-9C8E-7C04BC11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D1D4425D-7026-44A2-A4F0-4EDA0A274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5E58-40F8-475C-A6D1-A556747CA1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40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D95A771C-058E-4019-B0D3-2635B80B7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437F-A7DB-4C85-93BD-291A1C35A0F2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E825BB22-87A5-4174-AD36-88AFBAA4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40173E41-F0C6-46F8-9A5C-614A8794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5E58-40F8-475C-A6D1-A556747CA1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032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37B81D-E86E-44E7-A63B-F5DBE5028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0126895-137A-471E-B0AB-A10614162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09027178-3ED2-4FE1-AE6B-E29BFF493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89920052-AF2A-4086-9340-0383EA630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437F-A7DB-4C85-93BD-291A1C35A0F2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8C3CDCE-528D-450A-B151-40AFD76AF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BAC89A3-67F9-42F6-A362-2B89E7766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5E58-40F8-475C-A6D1-A556747CA1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568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E4FD01-9A74-4245-9244-AA610E68B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21E2F043-E23C-4B43-B4AD-A466E37272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12B8A019-A082-4864-B7F3-BEED848FE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D4238AE-B218-45D9-862B-CCF347751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437F-A7DB-4C85-93BD-291A1C35A0F2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5FE62E78-7384-4365-BA87-7998DB0B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18C8D2EC-41A3-422A-8B2B-5DF1BF935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5E58-40F8-475C-A6D1-A556747CA1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81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41FC7391-E70B-408F-8336-57EDC2E3B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971725E-A07C-422D-87BA-A4A036221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3BAB8A2-DC1A-46FC-8884-7929A65449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3437F-A7DB-4C85-93BD-291A1C35A0F2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24DD414-C2AF-445D-B29E-CC2CBD72A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C896BD1-05A9-4D32-8A33-27EF8B6E5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05E58-40F8-475C-A6D1-A556747CA1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7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ídeo 4">
            <a:extLst>
              <a:ext uri="{FF2B5EF4-FFF2-40B4-BE49-F238E27FC236}">
                <a16:creationId xmlns:a16="http://schemas.microsoft.com/office/drawing/2014/main" xmlns="" id="{EA8BBBB4-D5F8-4E8C-9793-95F7CF05CE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1" b="28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B52A28-302D-42EC-99AE-5682F3D76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62210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5400" b="1" dirty="0">
                <a:solidFill>
                  <a:srgbClr val="FFFFFF"/>
                </a:solidFill>
              </a:rPr>
              <a:t>DICAS ESTÁGIO</a:t>
            </a:r>
            <a:r>
              <a:rPr lang="pt-BR" sz="5400" dirty="0">
                <a:solidFill>
                  <a:srgbClr val="FFFFFF"/>
                </a:solidFill>
              </a:rPr>
              <a:t> </a:t>
            </a:r>
            <a:br>
              <a:rPr lang="pt-BR" sz="5400" dirty="0">
                <a:solidFill>
                  <a:srgbClr val="FFFFFF"/>
                </a:solidFill>
              </a:rPr>
            </a:br>
            <a:r>
              <a:rPr lang="pt-BR" sz="1400" dirty="0">
                <a:solidFill>
                  <a:srgbClr val="FFFFFF"/>
                </a:solidFill>
              </a:rPr>
              <a:t>Prof. Daniele Gonçalves de Souza</a:t>
            </a:r>
            <a:endParaRPr lang="pt-BR" sz="1400" b="1" dirty="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C5475AF-D7F2-4057-9BCD-A02CF7FA7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pt-BR" sz="800" dirty="0">
              <a:solidFill>
                <a:srgbClr val="FFFFFF"/>
              </a:solidFill>
            </a:endParaRPr>
          </a:p>
          <a:p>
            <a:endParaRPr lang="pt-BR" sz="800" dirty="0">
              <a:solidFill>
                <a:srgbClr val="FFFFFF"/>
              </a:solidFill>
            </a:endParaRPr>
          </a:p>
          <a:p>
            <a:endParaRPr lang="pt-BR" sz="800" dirty="0">
              <a:solidFill>
                <a:srgbClr val="FFFFFF"/>
              </a:solidFill>
            </a:endParaRPr>
          </a:p>
          <a:p>
            <a:endParaRPr lang="pt-BR" sz="800" dirty="0">
              <a:solidFill>
                <a:srgbClr val="FFFFFF"/>
              </a:solidFill>
            </a:endParaRPr>
          </a:p>
          <a:p>
            <a:endParaRPr lang="pt-BR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5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D7B6173-1D58-48E2-83CF-37350F315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E4CBDBB-4FBD-4B9E-BD01-054A81D431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01A6F03-171F-40B2-8B2C-A061B89241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2C4834C-B602-4125-8264-BD0D55A588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3172EE5-132F-4DD4-8855-4DBBD9C346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0E132B-01ED-44D3-A682-7BF033D92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875" y="1302871"/>
            <a:ext cx="8188026" cy="70880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pt-BR" sz="4800" dirty="0"/>
              <a:t>CURRÍCULO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7FD4D6D-5C36-4D9D-8CEA-49E0D8892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244" y="2204551"/>
            <a:ext cx="9236766" cy="2057046"/>
          </a:xfrm>
        </p:spPr>
        <p:txBody>
          <a:bodyPr anchor="t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3200" dirty="0"/>
              <a:t>Faça cursos e participe de projetos, assim você terá conteúdo para  colocar no seu currículo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dirty="0"/>
              <a:t>Organize todos os seus certificados e diplomas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dirty="0"/>
              <a:t>Escolha um bom design 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dirty="0"/>
              <a:t>Escolha uma ferramenta para elaborar seu currículo</a:t>
            </a:r>
          </a:p>
        </p:txBody>
      </p:sp>
    </p:spTree>
    <p:extLst>
      <p:ext uri="{BB962C8B-B14F-4D97-AF65-F5344CB8AC3E}">
        <p14:creationId xmlns:p14="http://schemas.microsoft.com/office/powerpoint/2010/main" val="253668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3A5B4632-C963-4296-86F0-79AA9EA5A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B0C0EC-A584-4D22-AFCC-66D5B5282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824" cy="5256371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COMO PROCURAR ESTÁGIO</a:t>
            </a: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xmlns="" id="{CE01C415-6A10-499C-992F-A38E06C481F2}"/>
              </a:ext>
            </a:extLst>
          </p:cNvPr>
          <p:cNvGrpSpPr/>
          <p:nvPr/>
        </p:nvGrpSpPr>
        <p:grpSpPr>
          <a:xfrm>
            <a:off x="4517136" y="1856524"/>
            <a:ext cx="7242048" cy="1240389"/>
            <a:chOff x="4517136" y="1856524"/>
            <a:chExt cx="7242048" cy="1240389"/>
          </a:xfrm>
        </p:grpSpPr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xmlns="" id="{74C7AAD3-EDC2-48A5-B8A3-7ED870989121}"/>
                </a:ext>
              </a:extLst>
            </p:cNvPr>
            <p:cNvSpPr/>
            <p:nvPr/>
          </p:nvSpPr>
          <p:spPr>
            <a:xfrm>
              <a:off x="4517136" y="1856524"/>
              <a:ext cx="7242048" cy="124038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tângulo 11" descr="Documento">
              <a:extLst>
                <a:ext uri="{FF2B5EF4-FFF2-40B4-BE49-F238E27FC236}">
                  <a16:creationId xmlns:a16="http://schemas.microsoft.com/office/drawing/2014/main" xmlns="" id="{917547C5-9382-4E35-8C8B-E82BF6E051EE}"/>
                </a:ext>
              </a:extLst>
            </p:cNvPr>
            <p:cNvSpPr/>
            <p:nvPr/>
          </p:nvSpPr>
          <p:spPr>
            <a:xfrm>
              <a:off x="4892353" y="2135612"/>
              <a:ext cx="682214" cy="682214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xmlns="" id="{7696F246-C8A3-4FF9-9139-53F99D15BA40}"/>
                </a:ext>
              </a:extLst>
            </p:cNvPr>
            <p:cNvSpPr/>
            <p:nvPr/>
          </p:nvSpPr>
          <p:spPr>
            <a:xfrm>
              <a:off x="5949785" y="1856524"/>
              <a:ext cx="5809398" cy="1240389"/>
            </a:xfrm>
            <a:custGeom>
              <a:avLst/>
              <a:gdLst>
                <a:gd name="connsiteX0" fmla="*/ 0 w 5809398"/>
                <a:gd name="connsiteY0" fmla="*/ 0 h 1240389"/>
                <a:gd name="connsiteX1" fmla="*/ 5809398 w 5809398"/>
                <a:gd name="connsiteY1" fmla="*/ 0 h 1240389"/>
                <a:gd name="connsiteX2" fmla="*/ 5809398 w 5809398"/>
                <a:gd name="connsiteY2" fmla="*/ 1240389 h 1240389"/>
                <a:gd name="connsiteX3" fmla="*/ 0 w 5809398"/>
                <a:gd name="connsiteY3" fmla="*/ 1240389 h 1240389"/>
                <a:gd name="connsiteX4" fmla="*/ 0 w 5809398"/>
                <a:gd name="connsiteY4" fmla="*/ 0 h 124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9398" h="1240389">
                  <a:moveTo>
                    <a:pt x="0" y="0"/>
                  </a:moveTo>
                  <a:lnTo>
                    <a:pt x="5809398" y="0"/>
                  </a:lnTo>
                  <a:lnTo>
                    <a:pt x="5809398" y="1240389"/>
                  </a:lnTo>
                  <a:lnTo>
                    <a:pt x="0" y="12403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275" tIns="131275" rIns="131275" bIns="131275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 dirty="0"/>
                <a:t>Cadastre seu currículo nestas empresas</a:t>
              </a:r>
              <a:endParaRPr lang="en-US" sz="2200" kern="1200" dirty="0"/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xmlns="" id="{4A21E54A-CBE6-464C-B772-6C4AF9B2A2E2}"/>
              </a:ext>
            </a:extLst>
          </p:cNvPr>
          <p:cNvGrpSpPr/>
          <p:nvPr/>
        </p:nvGrpSpPr>
        <p:grpSpPr>
          <a:xfrm>
            <a:off x="4517136" y="292786"/>
            <a:ext cx="7242048" cy="1253641"/>
            <a:chOff x="4517136" y="292786"/>
            <a:chExt cx="7242048" cy="1253641"/>
          </a:xfrm>
        </p:grpSpPr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xmlns="" id="{7C9D72BF-A9FF-4B45-9339-03725184AAF6}"/>
                </a:ext>
              </a:extLst>
            </p:cNvPr>
            <p:cNvGrpSpPr/>
            <p:nvPr/>
          </p:nvGrpSpPr>
          <p:grpSpPr>
            <a:xfrm>
              <a:off x="4517136" y="292786"/>
              <a:ext cx="7242048" cy="1253641"/>
              <a:chOff x="4517136" y="292786"/>
              <a:chExt cx="7242048" cy="1253641"/>
            </a:xfrm>
          </p:grpSpPr>
          <p:sp>
            <p:nvSpPr>
              <p:cNvPr id="6" name="Retângulo: Cantos Arredondados 5">
                <a:extLst>
                  <a:ext uri="{FF2B5EF4-FFF2-40B4-BE49-F238E27FC236}">
                    <a16:creationId xmlns:a16="http://schemas.microsoft.com/office/drawing/2014/main" xmlns="" id="{BB292FBE-AD35-4DEC-8F11-D9CB14BAFF6B}"/>
                  </a:ext>
                </a:extLst>
              </p:cNvPr>
              <p:cNvSpPr/>
              <p:nvPr/>
            </p:nvSpPr>
            <p:spPr>
              <a:xfrm>
                <a:off x="4517136" y="292786"/>
                <a:ext cx="7242048" cy="124038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Forma Livre: Forma 7">
                <a:extLst>
                  <a:ext uri="{FF2B5EF4-FFF2-40B4-BE49-F238E27FC236}">
                    <a16:creationId xmlns:a16="http://schemas.microsoft.com/office/drawing/2014/main" xmlns="" id="{54DF7CF9-6D19-475E-9A1C-917768457FCE}"/>
                  </a:ext>
                </a:extLst>
              </p:cNvPr>
              <p:cNvSpPr/>
              <p:nvPr/>
            </p:nvSpPr>
            <p:spPr>
              <a:xfrm>
                <a:off x="5949785" y="306038"/>
                <a:ext cx="5809398" cy="1240389"/>
              </a:xfrm>
              <a:custGeom>
                <a:avLst/>
                <a:gdLst>
                  <a:gd name="connsiteX0" fmla="*/ 0 w 5809398"/>
                  <a:gd name="connsiteY0" fmla="*/ 0 h 1240389"/>
                  <a:gd name="connsiteX1" fmla="*/ 5809398 w 5809398"/>
                  <a:gd name="connsiteY1" fmla="*/ 0 h 1240389"/>
                  <a:gd name="connsiteX2" fmla="*/ 5809398 w 5809398"/>
                  <a:gd name="connsiteY2" fmla="*/ 1240389 h 1240389"/>
                  <a:gd name="connsiteX3" fmla="*/ 0 w 5809398"/>
                  <a:gd name="connsiteY3" fmla="*/ 1240389 h 1240389"/>
                  <a:gd name="connsiteX4" fmla="*/ 0 w 5809398"/>
                  <a:gd name="connsiteY4" fmla="*/ 0 h 124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09398" h="1240389">
                    <a:moveTo>
                      <a:pt x="0" y="0"/>
                    </a:moveTo>
                    <a:lnTo>
                      <a:pt x="5809398" y="0"/>
                    </a:lnTo>
                    <a:lnTo>
                      <a:pt x="5809398" y="1240389"/>
                    </a:lnTo>
                    <a:lnTo>
                      <a:pt x="0" y="124038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1275" tIns="131275" rIns="131275" bIns="131275" numCol="1" spcCol="1270" anchor="ctr" anchorCtr="0">
                <a:noAutofit/>
              </a:bodyPr>
              <a:lstStyle/>
              <a:p>
                <a:pPr marL="0" lvl="0" indent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2200" kern="1200" dirty="0"/>
                  <a:t>Faça um lista com as empresas que você gostaria de estagiar</a:t>
                </a:r>
                <a:endParaRPr lang="en-US" sz="2200" kern="1200" dirty="0"/>
              </a:p>
            </p:txBody>
          </p:sp>
        </p:grpSp>
        <p:pic>
          <p:nvPicPr>
            <p:cNvPr id="27" name="Gráfico 26" descr="Lista de Verificação com preenchimento sólido">
              <a:extLst>
                <a:ext uri="{FF2B5EF4-FFF2-40B4-BE49-F238E27FC236}">
                  <a16:creationId xmlns:a16="http://schemas.microsoft.com/office/drawing/2014/main" xmlns="" id="{C59A700E-32C5-447D-8252-564F4B3B0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733633" y="455780"/>
              <a:ext cx="914400" cy="914400"/>
            </a:xfrm>
            <a:prstGeom prst="rect">
              <a:avLst/>
            </a:prstGeom>
          </p:spPr>
        </p:pic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xmlns="" id="{D1AF5663-A45F-431F-ACB7-E73C60EFC167}"/>
              </a:ext>
            </a:extLst>
          </p:cNvPr>
          <p:cNvGrpSpPr/>
          <p:nvPr/>
        </p:nvGrpSpPr>
        <p:grpSpPr>
          <a:xfrm>
            <a:off x="4517136" y="3407011"/>
            <a:ext cx="7242048" cy="1240389"/>
            <a:chOff x="4517136" y="3407011"/>
            <a:chExt cx="7242048" cy="1240389"/>
          </a:xfrm>
        </p:grpSpPr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xmlns="" id="{5C543DD6-FC2C-4DAF-B7F9-5735F41C8A50}"/>
                </a:ext>
              </a:extLst>
            </p:cNvPr>
            <p:cNvGrpSpPr/>
            <p:nvPr/>
          </p:nvGrpSpPr>
          <p:grpSpPr>
            <a:xfrm>
              <a:off x="4517136" y="3407011"/>
              <a:ext cx="7242048" cy="1240389"/>
              <a:chOff x="4517136" y="3407011"/>
              <a:chExt cx="7242048" cy="1240389"/>
            </a:xfrm>
          </p:grpSpPr>
          <p:sp>
            <p:nvSpPr>
              <p:cNvPr id="16" name="Retângulo: Cantos Arredondados 15">
                <a:extLst>
                  <a:ext uri="{FF2B5EF4-FFF2-40B4-BE49-F238E27FC236}">
                    <a16:creationId xmlns:a16="http://schemas.microsoft.com/office/drawing/2014/main" xmlns="" id="{20542892-820F-480A-A459-52A88CF64C22}"/>
                  </a:ext>
                </a:extLst>
              </p:cNvPr>
              <p:cNvSpPr/>
              <p:nvPr/>
            </p:nvSpPr>
            <p:spPr>
              <a:xfrm>
                <a:off x="4517136" y="3407011"/>
                <a:ext cx="7242048" cy="124038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xmlns="" id="{756F4D3C-CEB5-40CB-A476-5FD6C5C67BE4}"/>
                  </a:ext>
                </a:extLst>
              </p:cNvPr>
              <p:cNvSpPr/>
              <p:nvPr/>
            </p:nvSpPr>
            <p:spPr>
              <a:xfrm>
                <a:off x="5949785" y="3407011"/>
                <a:ext cx="5809398" cy="1240389"/>
              </a:xfrm>
              <a:custGeom>
                <a:avLst/>
                <a:gdLst>
                  <a:gd name="connsiteX0" fmla="*/ 0 w 5809398"/>
                  <a:gd name="connsiteY0" fmla="*/ 0 h 1240389"/>
                  <a:gd name="connsiteX1" fmla="*/ 5809398 w 5809398"/>
                  <a:gd name="connsiteY1" fmla="*/ 0 h 1240389"/>
                  <a:gd name="connsiteX2" fmla="*/ 5809398 w 5809398"/>
                  <a:gd name="connsiteY2" fmla="*/ 1240389 h 1240389"/>
                  <a:gd name="connsiteX3" fmla="*/ 0 w 5809398"/>
                  <a:gd name="connsiteY3" fmla="*/ 1240389 h 1240389"/>
                  <a:gd name="connsiteX4" fmla="*/ 0 w 5809398"/>
                  <a:gd name="connsiteY4" fmla="*/ 0 h 124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09398" h="1240389">
                    <a:moveTo>
                      <a:pt x="0" y="0"/>
                    </a:moveTo>
                    <a:lnTo>
                      <a:pt x="5809398" y="0"/>
                    </a:lnTo>
                    <a:lnTo>
                      <a:pt x="5809398" y="1240389"/>
                    </a:lnTo>
                    <a:lnTo>
                      <a:pt x="0" y="124038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1275" tIns="131275" rIns="131275" bIns="131275" numCol="1" spcCol="1270" anchor="ctr" anchorCtr="0">
                <a:noAutofit/>
              </a:bodyPr>
              <a:lstStyle/>
              <a:p>
                <a:pPr marL="0" lvl="0" indent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2200" kern="1200" dirty="0"/>
                  <a:t>Cadastre seu currículo na rede </a:t>
                </a:r>
                <a:r>
                  <a:rPr lang="pt-BR" sz="2200" kern="1200" dirty="0" err="1"/>
                  <a:t>Linkedin</a:t>
                </a:r>
                <a:endParaRPr lang="en-US" sz="2200" kern="1200" dirty="0"/>
              </a:p>
            </p:txBody>
          </p:sp>
        </p:grpSp>
        <p:pic>
          <p:nvPicPr>
            <p:cNvPr id="30" name="Gráfico 29" descr="Conexões com preenchimento sólido">
              <a:extLst>
                <a:ext uri="{FF2B5EF4-FFF2-40B4-BE49-F238E27FC236}">
                  <a16:creationId xmlns:a16="http://schemas.microsoft.com/office/drawing/2014/main" xmlns="" id="{C47D9ED9-FDFC-4B7F-A02F-3713DBBE0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4736504" y="3570005"/>
              <a:ext cx="914400" cy="914400"/>
            </a:xfrm>
            <a:prstGeom prst="rect">
              <a:avLst/>
            </a:prstGeom>
          </p:spPr>
        </p:pic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xmlns="" id="{51212E39-91DE-498F-80A2-823A9736C4F1}"/>
              </a:ext>
            </a:extLst>
          </p:cNvPr>
          <p:cNvGrpSpPr/>
          <p:nvPr/>
        </p:nvGrpSpPr>
        <p:grpSpPr>
          <a:xfrm>
            <a:off x="4517136" y="4957497"/>
            <a:ext cx="7242048" cy="1240389"/>
            <a:chOff x="4517136" y="4957497"/>
            <a:chExt cx="7242048" cy="1240389"/>
          </a:xfrm>
        </p:grpSpPr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xmlns="" id="{032714BF-83E4-4AE4-9CAF-5A33A7138768}"/>
                </a:ext>
              </a:extLst>
            </p:cNvPr>
            <p:cNvGrpSpPr/>
            <p:nvPr/>
          </p:nvGrpSpPr>
          <p:grpSpPr>
            <a:xfrm>
              <a:off x="4517136" y="4957497"/>
              <a:ext cx="7242048" cy="1240389"/>
              <a:chOff x="4517136" y="4957497"/>
              <a:chExt cx="7242048" cy="1240389"/>
            </a:xfrm>
          </p:grpSpPr>
          <p:sp>
            <p:nvSpPr>
              <p:cNvPr id="19" name="Retângulo: Cantos Arredondados 18">
                <a:extLst>
                  <a:ext uri="{FF2B5EF4-FFF2-40B4-BE49-F238E27FC236}">
                    <a16:creationId xmlns:a16="http://schemas.microsoft.com/office/drawing/2014/main" xmlns="" id="{E5343B14-E1C8-410F-B774-A2AD5633D17B}"/>
                  </a:ext>
                </a:extLst>
              </p:cNvPr>
              <p:cNvSpPr/>
              <p:nvPr/>
            </p:nvSpPr>
            <p:spPr>
              <a:xfrm>
                <a:off x="4517136" y="4957497"/>
                <a:ext cx="7242048" cy="124038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xmlns="" id="{0006FC7D-7B25-40B5-AC06-DDF30CE67182}"/>
                  </a:ext>
                </a:extLst>
              </p:cNvPr>
              <p:cNvSpPr/>
              <p:nvPr/>
            </p:nvSpPr>
            <p:spPr>
              <a:xfrm>
                <a:off x="5949785" y="4957497"/>
                <a:ext cx="5809398" cy="1240389"/>
              </a:xfrm>
              <a:custGeom>
                <a:avLst/>
                <a:gdLst>
                  <a:gd name="connsiteX0" fmla="*/ 0 w 5809398"/>
                  <a:gd name="connsiteY0" fmla="*/ 0 h 1240389"/>
                  <a:gd name="connsiteX1" fmla="*/ 5809398 w 5809398"/>
                  <a:gd name="connsiteY1" fmla="*/ 0 h 1240389"/>
                  <a:gd name="connsiteX2" fmla="*/ 5809398 w 5809398"/>
                  <a:gd name="connsiteY2" fmla="*/ 1240389 h 1240389"/>
                  <a:gd name="connsiteX3" fmla="*/ 0 w 5809398"/>
                  <a:gd name="connsiteY3" fmla="*/ 1240389 h 1240389"/>
                  <a:gd name="connsiteX4" fmla="*/ 0 w 5809398"/>
                  <a:gd name="connsiteY4" fmla="*/ 0 h 124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09398" h="1240389">
                    <a:moveTo>
                      <a:pt x="0" y="0"/>
                    </a:moveTo>
                    <a:lnTo>
                      <a:pt x="5809398" y="0"/>
                    </a:lnTo>
                    <a:lnTo>
                      <a:pt x="5809398" y="1240389"/>
                    </a:lnTo>
                    <a:lnTo>
                      <a:pt x="0" y="124038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1275" tIns="131275" rIns="131275" bIns="131275" numCol="1" spcCol="1270" anchor="ctr" anchorCtr="0">
                <a:noAutofit/>
              </a:bodyPr>
              <a:lstStyle/>
              <a:p>
                <a:pPr marL="0" lvl="0" indent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2200" kern="1200" dirty="0"/>
                  <a:t>Cadastre seu currículo em sites especializados em busca de vagas</a:t>
                </a:r>
                <a:endParaRPr lang="en-US" sz="2200" kern="1200" dirty="0"/>
              </a:p>
            </p:txBody>
          </p:sp>
        </p:grpSp>
        <p:pic>
          <p:nvPicPr>
            <p:cNvPr id="32" name="Gráfico 31" descr="Internet com preenchimento sólido">
              <a:extLst>
                <a:ext uri="{FF2B5EF4-FFF2-40B4-BE49-F238E27FC236}">
                  <a16:creationId xmlns:a16="http://schemas.microsoft.com/office/drawing/2014/main" xmlns="" id="{6CF5F5BB-873A-4DA9-91F6-B11D94661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4733633" y="5120491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501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F907F46-2BA4-47C1-8F6E-4F53C1641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pt-BR" sz="3800">
                <a:solidFill>
                  <a:srgbClr val="FFFFFF"/>
                </a:solidFill>
              </a:rPr>
              <a:t>ENTREVISTA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xmlns="" id="{46ABF512-2E8C-41BF-9B2A-38D454F417AE}"/>
              </a:ext>
            </a:extLst>
          </p:cNvPr>
          <p:cNvSpPr/>
          <p:nvPr/>
        </p:nvSpPr>
        <p:spPr>
          <a:xfrm>
            <a:off x="4353405" y="731519"/>
            <a:ext cx="7037387" cy="1272960"/>
          </a:xfrm>
          <a:custGeom>
            <a:avLst/>
            <a:gdLst>
              <a:gd name="connsiteX0" fmla="*/ 0 w 7037387"/>
              <a:gd name="connsiteY0" fmla="*/ 212164 h 1272960"/>
              <a:gd name="connsiteX1" fmla="*/ 212164 w 7037387"/>
              <a:gd name="connsiteY1" fmla="*/ 0 h 1272960"/>
              <a:gd name="connsiteX2" fmla="*/ 6825223 w 7037387"/>
              <a:gd name="connsiteY2" fmla="*/ 0 h 1272960"/>
              <a:gd name="connsiteX3" fmla="*/ 7037387 w 7037387"/>
              <a:gd name="connsiteY3" fmla="*/ 212164 h 1272960"/>
              <a:gd name="connsiteX4" fmla="*/ 7037387 w 7037387"/>
              <a:gd name="connsiteY4" fmla="*/ 1060796 h 1272960"/>
              <a:gd name="connsiteX5" fmla="*/ 6825223 w 7037387"/>
              <a:gd name="connsiteY5" fmla="*/ 1272960 h 1272960"/>
              <a:gd name="connsiteX6" fmla="*/ 212164 w 7037387"/>
              <a:gd name="connsiteY6" fmla="*/ 1272960 h 1272960"/>
              <a:gd name="connsiteX7" fmla="*/ 0 w 7037387"/>
              <a:gd name="connsiteY7" fmla="*/ 1060796 h 1272960"/>
              <a:gd name="connsiteX8" fmla="*/ 0 w 7037387"/>
              <a:gd name="connsiteY8" fmla="*/ 212164 h 127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37387" h="1272960">
                <a:moveTo>
                  <a:pt x="0" y="212164"/>
                </a:moveTo>
                <a:cubicBezTo>
                  <a:pt x="0" y="94989"/>
                  <a:pt x="94989" y="0"/>
                  <a:pt x="212164" y="0"/>
                </a:cubicBezTo>
                <a:lnTo>
                  <a:pt x="6825223" y="0"/>
                </a:lnTo>
                <a:cubicBezTo>
                  <a:pt x="6942398" y="0"/>
                  <a:pt x="7037387" y="94989"/>
                  <a:pt x="7037387" y="212164"/>
                </a:cubicBezTo>
                <a:lnTo>
                  <a:pt x="7037387" y="1060796"/>
                </a:lnTo>
                <a:cubicBezTo>
                  <a:pt x="7037387" y="1177971"/>
                  <a:pt x="6942398" y="1272960"/>
                  <a:pt x="6825223" y="1272960"/>
                </a:cubicBezTo>
                <a:lnTo>
                  <a:pt x="212164" y="1272960"/>
                </a:lnTo>
                <a:cubicBezTo>
                  <a:pt x="94989" y="1272960"/>
                  <a:pt x="0" y="1177971"/>
                  <a:pt x="0" y="1060796"/>
                </a:cubicBezTo>
                <a:lnTo>
                  <a:pt x="0" y="2121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061" tIns="184061" rIns="184061" bIns="184061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3200" kern="1200" dirty="0"/>
              <a:t>Pesquise sobre a vaga e a empresa que o chamou para a entrevista</a:t>
            </a:r>
            <a:endParaRPr lang="en-US" sz="3200" kern="1200" dirty="0"/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xmlns="" id="{B4000DBE-EA4F-42EE-A3D0-E1795D976EBD}"/>
              </a:ext>
            </a:extLst>
          </p:cNvPr>
          <p:cNvSpPr/>
          <p:nvPr/>
        </p:nvSpPr>
        <p:spPr>
          <a:xfrm>
            <a:off x="4353405" y="2142115"/>
            <a:ext cx="7037387" cy="1272960"/>
          </a:xfrm>
          <a:custGeom>
            <a:avLst/>
            <a:gdLst>
              <a:gd name="connsiteX0" fmla="*/ 0 w 7037387"/>
              <a:gd name="connsiteY0" fmla="*/ 212164 h 1272960"/>
              <a:gd name="connsiteX1" fmla="*/ 212164 w 7037387"/>
              <a:gd name="connsiteY1" fmla="*/ 0 h 1272960"/>
              <a:gd name="connsiteX2" fmla="*/ 6825223 w 7037387"/>
              <a:gd name="connsiteY2" fmla="*/ 0 h 1272960"/>
              <a:gd name="connsiteX3" fmla="*/ 7037387 w 7037387"/>
              <a:gd name="connsiteY3" fmla="*/ 212164 h 1272960"/>
              <a:gd name="connsiteX4" fmla="*/ 7037387 w 7037387"/>
              <a:gd name="connsiteY4" fmla="*/ 1060796 h 1272960"/>
              <a:gd name="connsiteX5" fmla="*/ 6825223 w 7037387"/>
              <a:gd name="connsiteY5" fmla="*/ 1272960 h 1272960"/>
              <a:gd name="connsiteX6" fmla="*/ 212164 w 7037387"/>
              <a:gd name="connsiteY6" fmla="*/ 1272960 h 1272960"/>
              <a:gd name="connsiteX7" fmla="*/ 0 w 7037387"/>
              <a:gd name="connsiteY7" fmla="*/ 1060796 h 1272960"/>
              <a:gd name="connsiteX8" fmla="*/ 0 w 7037387"/>
              <a:gd name="connsiteY8" fmla="*/ 212164 h 127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37387" h="1272960">
                <a:moveTo>
                  <a:pt x="0" y="212164"/>
                </a:moveTo>
                <a:cubicBezTo>
                  <a:pt x="0" y="94989"/>
                  <a:pt x="94989" y="0"/>
                  <a:pt x="212164" y="0"/>
                </a:cubicBezTo>
                <a:lnTo>
                  <a:pt x="6825223" y="0"/>
                </a:lnTo>
                <a:cubicBezTo>
                  <a:pt x="6942398" y="0"/>
                  <a:pt x="7037387" y="94989"/>
                  <a:pt x="7037387" y="212164"/>
                </a:cubicBezTo>
                <a:lnTo>
                  <a:pt x="7037387" y="1060796"/>
                </a:lnTo>
                <a:cubicBezTo>
                  <a:pt x="7037387" y="1177971"/>
                  <a:pt x="6942398" y="1272960"/>
                  <a:pt x="6825223" y="1272960"/>
                </a:cubicBezTo>
                <a:lnTo>
                  <a:pt x="212164" y="1272960"/>
                </a:lnTo>
                <a:cubicBezTo>
                  <a:pt x="94989" y="1272960"/>
                  <a:pt x="0" y="1177971"/>
                  <a:pt x="0" y="1060796"/>
                </a:cubicBezTo>
                <a:lnTo>
                  <a:pt x="0" y="2121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252848"/>
              <a:satOff val="-5806"/>
              <a:lumOff val="-3922"/>
              <a:alphaOff val="0"/>
            </a:schemeClr>
          </a:fillRef>
          <a:effectRef idx="0">
            <a:schemeClr val="accent5">
              <a:hueOff val="-2252848"/>
              <a:satOff val="-5806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061" tIns="184061" rIns="184061" bIns="184061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3200" kern="1200" dirty="0"/>
              <a:t>Vista-se apropriadamente e chegue meia hora antes do horário marcado</a:t>
            </a:r>
            <a:endParaRPr lang="en-US" sz="3200" kern="1200" dirty="0"/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xmlns="" id="{049C5ED3-543B-4727-A318-BE93EFB6BAC2}"/>
              </a:ext>
            </a:extLst>
          </p:cNvPr>
          <p:cNvSpPr/>
          <p:nvPr/>
        </p:nvSpPr>
        <p:spPr>
          <a:xfrm>
            <a:off x="4353405" y="3461759"/>
            <a:ext cx="7037387" cy="1272960"/>
          </a:xfrm>
          <a:custGeom>
            <a:avLst/>
            <a:gdLst>
              <a:gd name="connsiteX0" fmla="*/ 0 w 7037387"/>
              <a:gd name="connsiteY0" fmla="*/ 212164 h 1272960"/>
              <a:gd name="connsiteX1" fmla="*/ 212164 w 7037387"/>
              <a:gd name="connsiteY1" fmla="*/ 0 h 1272960"/>
              <a:gd name="connsiteX2" fmla="*/ 6825223 w 7037387"/>
              <a:gd name="connsiteY2" fmla="*/ 0 h 1272960"/>
              <a:gd name="connsiteX3" fmla="*/ 7037387 w 7037387"/>
              <a:gd name="connsiteY3" fmla="*/ 212164 h 1272960"/>
              <a:gd name="connsiteX4" fmla="*/ 7037387 w 7037387"/>
              <a:gd name="connsiteY4" fmla="*/ 1060796 h 1272960"/>
              <a:gd name="connsiteX5" fmla="*/ 6825223 w 7037387"/>
              <a:gd name="connsiteY5" fmla="*/ 1272960 h 1272960"/>
              <a:gd name="connsiteX6" fmla="*/ 212164 w 7037387"/>
              <a:gd name="connsiteY6" fmla="*/ 1272960 h 1272960"/>
              <a:gd name="connsiteX7" fmla="*/ 0 w 7037387"/>
              <a:gd name="connsiteY7" fmla="*/ 1060796 h 1272960"/>
              <a:gd name="connsiteX8" fmla="*/ 0 w 7037387"/>
              <a:gd name="connsiteY8" fmla="*/ 212164 h 127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37387" h="1272960">
                <a:moveTo>
                  <a:pt x="0" y="212164"/>
                </a:moveTo>
                <a:cubicBezTo>
                  <a:pt x="0" y="94989"/>
                  <a:pt x="94989" y="0"/>
                  <a:pt x="212164" y="0"/>
                </a:cubicBezTo>
                <a:lnTo>
                  <a:pt x="6825223" y="0"/>
                </a:lnTo>
                <a:cubicBezTo>
                  <a:pt x="6942398" y="0"/>
                  <a:pt x="7037387" y="94989"/>
                  <a:pt x="7037387" y="212164"/>
                </a:cubicBezTo>
                <a:lnTo>
                  <a:pt x="7037387" y="1060796"/>
                </a:lnTo>
                <a:cubicBezTo>
                  <a:pt x="7037387" y="1177971"/>
                  <a:pt x="6942398" y="1272960"/>
                  <a:pt x="6825223" y="1272960"/>
                </a:cubicBezTo>
                <a:lnTo>
                  <a:pt x="212164" y="1272960"/>
                </a:lnTo>
                <a:cubicBezTo>
                  <a:pt x="94989" y="1272960"/>
                  <a:pt x="0" y="1177971"/>
                  <a:pt x="0" y="1060796"/>
                </a:cubicBezTo>
                <a:lnTo>
                  <a:pt x="0" y="2121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505695"/>
              <a:satOff val="-11613"/>
              <a:lumOff val="-7843"/>
              <a:alphaOff val="0"/>
            </a:schemeClr>
          </a:fillRef>
          <a:effectRef idx="0">
            <a:schemeClr val="accent5">
              <a:hueOff val="-4505695"/>
              <a:satOff val="-11613"/>
              <a:lumOff val="-78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061" tIns="184061" rIns="184061" bIns="184061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3200" kern="1200" dirty="0"/>
              <a:t>Treine respostas as perguntas que os entrevistadores sempre fazem</a:t>
            </a:r>
            <a:endParaRPr lang="en-US" sz="3200" kern="1200" dirty="0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xmlns="" id="{4D29A08C-055F-48E8-8C2E-4039B1304BAE}"/>
              </a:ext>
            </a:extLst>
          </p:cNvPr>
          <p:cNvSpPr/>
          <p:nvPr/>
        </p:nvSpPr>
        <p:spPr>
          <a:xfrm>
            <a:off x="4353405" y="4826879"/>
            <a:ext cx="7037387" cy="1272960"/>
          </a:xfrm>
          <a:custGeom>
            <a:avLst/>
            <a:gdLst>
              <a:gd name="connsiteX0" fmla="*/ 0 w 7037387"/>
              <a:gd name="connsiteY0" fmla="*/ 212164 h 1272960"/>
              <a:gd name="connsiteX1" fmla="*/ 212164 w 7037387"/>
              <a:gd name="connsiteY1" fmla="*/ 0 h 1272960"/>
              <a:gd name="connsiteX2" fmla="*/ 6825223 w 7037387"/>
              <a:gd name="connsiteY2" fmla="*/ 0 h 1272960"/>
              <a:gd name="connsiteX3" fmla="*/ 7037387 w 7037387"/>
              <a:gd name="connsiteY3" fmla="*/ 212164 h 1272960"/>
              <a:gd name="connsiteX4" fmla="*/ 7037387 w 7037387"/>
              <a:gd name="connsiteY4" fmla="*/ 1060796 h 1272960"/>
              <a:gd name="connsiteX5" fmla="*/ 6825223 w 7037387"/>
              <a:gd name="connsiteY5" fmla="*/ 1272960 h 1272960"/>
              <a:gd name="connsiteX6" fmla="*/ 212164 w 7037387"/>
              <a:gd name="connsiteY6" fmla="*/ 1272960 h 1272960"/>
              <a:gd name="connsiteX7" fmla="*/ 0 w 7037387"/>
              <a:gd name="connsiteY7" fmla="*/ 1060796 h 1272960"/>
              <a:gd name="connsiteX8" fmla="*/ 0 w 7037387"/>
              <a:gd name="connsiteY8" fmla="*/ 212164 h 127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37387" h="1272960">
                <a:moveTo>
                  <a:pt x="0" y="212164"/>
                </a:moveTo>
                <a:cubicBezTo>
                  <a:pt x="0" y="94989"/>
                  <a:pt x="94989" y="0"/>
                  <a:pt x="212164" y="0"/>
                </a:cubicBezTo>
                <a:lnTo>
                  <a:pt x="6825223" y="0"/>
                </a:lnTo>
                <a:cubicBezTo>
                  <a:pt x="6942398" y="0"/>
                  <a:pt x="7037387" y="94989"/>
                  <a:pt x="7037387" y="212164"/>
                </a:cubicBezTo>
                <a:lnTo>
                  <a:pt x="7037387" y="1060796"/>
                </a:lnTo>
                <a:cubicBezTo>
                  <a:pt x="7037387" y="1177971"/>
                  <a:pt x="6942398" y="1272960"/>
                  <a:pt x="6825223" y="1272960"/>
                </a:cubicBezTo>
                <a:lnTo>
                  <a:pt x="212164" y="1272960"/>
                </a:lnTo>
                <a:cubicBezTo>
                  <a:pt x="94989" y="1272960"/>
                  <a:pt x="0" y="1177971"/>
                  <a:pt x="0" y="1060796"/>
                </a:cubicBezTo>
                <a:lnTo>
                  <a:pt x="0" y="2121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061" tIns="184061" rIns="184061" bIns="184061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3200" kern="1200" dirty="0"/>
              <a:t>Faça perguntas para saber se realmente este estágio lhe interessa</a:t>
            </a:r>
            <a:endParaRPr lang="en-US" sz="3200" kern="1200" dirty="0"/>
          </a:p>
        </p:txBody>
      </p:sp>
    </p:spTree>
    <p:extLst>
      <p:ext uri="{BB962C8B-B14F-4D97-AF65-F5344CB8AC3E}">
        <p14:creationId xmlns:p14="http://schemas.microsoft.com/office/powerpoint/2010/main" val="223370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A5B4632-C963-4296-86F0-79AA9EA5A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14A46F-7C0D-4B2B-BD51-1B54BCC8F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824" cy="5256371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SEJA O MELHOR ESTAGIÁRIO</a:t>
            </a: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xmlns="" id="{1FEE2B61-A246-4D36-8B8A-993C636D2AAA}"/>
              </a:ext>
            </a:extLst>
          </p:cNvPr>
          <p:cNvGrpSpPr/>
          <p:nvPr/>
        </p:nvGrpSpPr>
        <p:grpSpPr>
          <a:xfrm>
            <a:off x="4517136" y="306038"/>
            <a:ext cx="7242048" cy="1240389"/>
            <a:chOff x="4517136" y="306038"/>
            <a:chExt cx="7242048" cy="1240389"/>
          </a:xfrm>
        </p:grpSpPr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xmlns="" id="{C87482E0-EF2A-4778-8BA4-D57577D7664B}"/>
                </a:ext>
              </a:extLst>
            </p:cNvPr>
            <p:cNvSpPr/>
            <p:nvPr/>
          </p:nvSpPr>
          <p:spPr>
            <a:xfrm>
              <a:off x="4517136" y="306038"/>
              <a:ext cx="7242048" cy="124038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xmlns="" id="{F1B051F8-46B0-4F48-8905-B07938691A0C}"/>
                </a:ext>
              </a:extLst>
            </p:cNvPr>
            <p:cNvSpPr/>
            <p:nvPr/>
          </p:nvSpPr>
          <p:spPr>
            <a:xfrm>
              <a:off x="5949785" y="306038"/>
              <a:ext cx="5809398" cy="1240389"/>
            </a:xfrm>
            <a:custGeom>
              <a:avLst/>
              <a:gdLst>
                <a:gd name="connsiteX0" fmla="*/ 0 w 5809398"/>
                <a:gd name="connsiteY0" fmla="*/ 0 h 1240389"/>
                <a:gd name="connsiteX1" fmla="*/ 5809398 w 5809398"/>
                <a:gd name="connsiteY1" fmla="*/ 0 h 1240389"/>
                <a:gd name="connsiteX2" fmla="*/ 5809398 w 5809398"/>
                <a:gd name="connsiteY2" fmla="*/ 1240389 h 1240389"/>
                <a:gd name="connsiteX3" fmla="*/ 0 w 5809398"/>
                <a:gd name="connsiteY3" fmla="*/ 1240389 h 1240389"/>
                <a:gd name="connsiteX4" fmla="*/ 0 w 5809398"/>
                <a:gd name="connsiteY4" fmla="*/ 0 h 124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9398" h="1240389">
                  <a:moveTo>
                    <a:pt x="0" y="0"/>
                  </a:moveTo>
                  <a:lnTo>
                    <a:pt x="5809398" y="0"/>
                  </a:lnTo>
                  <a:lnTo>
                    <a:pt x="5809398" y="1240389"/>
                  </a:lnTo>
                  <a:lnTo>
                    <a:pt x="0" y="12403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275" tIns="131275" rIns="131275" bIns="131275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 dirty="0"/>
                <a:t>Seja profissional desde o primeiro dia de estágio </a:t>
              </a:r>
              <a:endParaRPr lang="en-US" sz="2200" kern="1200" dirty="0"/>
            </a:p>
          </p:txBody>
        </p:sp>
        <p:pic>
          <p:nvPicPr>
            <p:cNvPr id="20" name="Gráfico 19" descr="Coroa com preenchimento sólido">
              <a:extLst>
                <a:ext uri="{FF2B5EF4-FFF2-40B4-BE49-F238E27FC236}">
                  <a16:creationId xmlns:a16="http://schemas.microsoft.com/office/drawing/2014/main" xmlns="" id="{38E9A8BE-B913-44A6-A05D-7BC184768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776261" y="345380"/>
              <a:ext cx="914400" cy="914400"/>
            </a:xfrm>
            <a:prstGeom prst="rect">
              <a:avLst/>
            </a:prstGeom>
          </p:spPr>
        </p:pic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xmlns="" id="{EB178B87-72D5-4594-A5C1-B2E6F69BF0DD}"/>
              </a:ext>
            </a:extLst>
          </p:cNvPr>
          <p:cNvGrpSpPr/>
          <p:nvPr/>
        </p:nvGrpSpPr>
        <p:grpSpPr>
          <a:xfrm>
            <a:off x="4517136" y="1856524"/>
            <a:ext cx="7242048" cy="1240389"/>
            <a:chOff x="4517136" y="1856524"/>
            <a:chExt cx="7242048" cy="1240389"/>
          </a:xfrm>
        </p:grpSpPr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xmlns="" id="{3C2977B6-C267-4624-A51E-0C35812602BF}"/>
                </a:ext>
              </a:extLst>
            </p:cNvPr>
            <p:cNvSpPr/>
            <p:nvPr/>
          </p:nvSpPr>
          <p:spPr>
            <a:xfrm>
              <a:off x="4517136" y="1856524"/>
              <a:ext cx="7242048" cy="124038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xmlns="" id="{9B006BDF-54E0-4891-A623-67E7A561253C}"/>
                </a:ext>
              </a:extLst>
            </p:cNvPr>
            <p:cNvSpPr/>
            <p:nvPr/>
          </p:nvSpPr>
          <p:spPr>
            <a:xfrm>
              <a:off x="5949785" y="1856524"/>
              <a:ext cx="5809398" cy="1240389"/>
            </a:xfrm>
            <a:custGeom>
              <a:avLst/>
              <a:gdLst>
                <a:gd name="connsiteX0" fmla="*/ 0 w 5809398"/>
                <a:gd name="connsiteY0" fmla="*/ 0 h 1240389"/>
                <a:gd name="connsiteX1" fmla="*/ 5809398 w 5809398"/>
                <a:gd name="connsiteY1" fmla="*/ 0 h 1240389"/>
                <a:gd name="connsiteX2" fmla="*/ 5809398 w 5809398"/>
                <a:gd name="connsiteY2" fmla="*/ 1240389 h 1240389"/>
                <a:gd name="connsiteX3" fmla="*/ 0 w 5809398"/>
                <a:gd name="connsiteY3" fmla="*/ 1240389 h 1240389"/>
                <a:gd name="connsiteX4" fmla="*/ 0 w 5809398"/>
                <a:gd name="connsiteY4" fmla="*/ 0 h 124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9398" h="1240389">
                  <a:moveTo>
                    <a:pt x="0" y="0"/>
                  </a:moveTo>
                  <a:lnTo>
                    <a:pt x="5809398" y="0"/>
                  </a:lnTo>
                  <a:lnTo>
                    <a:pt x="5809398" y="1240389"/>
                  </a:lnTo>
                  <a:lnTo>
                    <a:pt x="0" y="12403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275" tIns="131275" rIns="131275" bIns="131275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 dirty="0"/>
                <a:t>Seja proativo</a:t>
              </a:r>
              <a:endParaRPr lang="en-US" sz="2200" kern="1200" dirty="0"/>
            </a:p>
          </p:txBody>
        </p:sp>
        <p:pic>
          <p:nvPicPr>
            <p:cNvPr id="22" name="Gráfico 21" descr="Inteligência artificial estrutura de tópicos">
              <a:extLst>
                <a:ext uri="{FF2B5EF4-FFF2-40B4-BE49-F238E27FC236}">
                  <a16:creationId xmlns:a16="http://schemas.microsoft.com/office/drawing/2014/main" xmlns="" id="{5DFCA80D-1F3A-4508-91E5-4129D98B4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776261" y="2019518"/>
              <a:ext cx="914400" cy="914400"/>
            </a:xfrm>
            <a:prstGeom prst="rect">
              <a:avLst/>
            </a:prstGeom>
          </p:spPr>
        </p:pic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xmlns="" id="{761FF67E-2FB6-4A00-9D84-E50FED2BDA03}"/>
              </a:ext>
            </a:extLst>
          </p:cNvPr>
          <p:cNvGrpSpPr/>
          <p:nvPr/>
        </p:nvGrpSpPr>
        <p:grpSpPr>
          <a:xfrm>
            <a:off x="4517136" y="3407011"/>
            <a:ext cx="7242048" cy="1240389"/>
            <a:chOff x="4517136" y="3407011"/>
            <a:chExt cx="7242048" cy="1240389"/>
          </a:xfrm>
        </p:grpSpPr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xmlns="" id="{73B8A734-D432-4AA5-A656-09AF1656F04E}"/>
                </a:ext>
              </a:extLst>
            </p:cNvPr>
            <p:cNvSpPr/>
            <p:nvPr/>
          </p:nvSpPr>
          <p:spPr>
            <a:xfrm>
              <a:off x="4517136" y="3407011"/>
              <a:ext cx="7242048" cy="124038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xmlns="" id="{D72851D7-2763-42B7-8EE1-B3CB9F52CA1B}"/>
                </a:ext>
              </a:extLst>
            </p:cNvPr>
            <p:cNvSpPr/>
            <p:nvPr/>
          </p:nvSpPr>
          <p:spPr>
            <a:xfrm>
              <a:off x="5949785" y="3407011"/>
              <a:ext cx="5809398" cy="1240389"/>
            </a:xfrm>
            <a:custGeom>
              <a:avLst/>
              <a:gdLst>
                <a:gd name="connsiteX0" fmla="*/ 0 w 5809398"/>
                <a:gd name="connsiteY0" fmla="*/ 0 h 1240389"/>
                <a:gd name="connsiteX1" fmla="*/ 5809398 w 5809398"/>
                <a:gd name="connsiteY1" fmla="*/ 0 h 1240389"/>
                <a:gd name="connsiteX2" fmla="*/ 5809398 w 5809398"/>
                <a:gd name="connsiteY2" fmla="*/ 1240389 h 1240389"/>
                <a:gd name="connsiteX3" fmla="*/ 0 w 5809398"/>
                <a:gd name="connsiteY3" fmla="*/ 1240389 h 1240389"/>
                <a:gd name="connsiteX4" fmla="*/ 0 w 5809398"/>
                <a:gd name="connsiteY4" fmla="*/ 0 h 124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9398" h="1240389">
                  <a:moveTo>
                    <a:pt x="0" y="0"/>
                  </a:moveTo>
                  <a:lnTo>
                    <a:pt x="5809398" y="0"/>
                  </a:lnTo>
                  <a:lnTo>
                    <a:pt x="5809398" y="1240389"/>
                  </a:lnTo>
                  <a:lnTo>
                    <a:pt x="0" y="12403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275" tIns="131275" rIns="131275" bIns="131275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 dirty="0"/>
                <a:t>Não falte e nem chegue atrasado</a:t>
              </a:r>
              <a:endParaRPr lang="en-US" sz="2200" kern="1200" dirty="0"/>
            </a:p>
          </p:txBody>
        </p:sp>
        <p:pic>
          <p:nvPicPr>
            <p:cNvPr id="24" name="Gráfico 23" descr="Dedão para Baixo estrutura de tópicos">
              <a:extLst>
                <a:ext uri="{FF2B5EF4-FFF2-40B4-BE49-F238E27FC236}">
                  <a16:creationId xmlns:a16="http://schemas.microsoft.com/office/drawing/2014/main" xmlns="" id="{2D075A3B-EC86-40B2-A4C0-2E90D3F4D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4776261" y="3570005"/>
              <a:ext cx="914400" cy="914400"/>
            </a:xfrm>
            <a:prstGeom prst="rect">
              <a:avLst/>
            </a:prstGeom>
          </p:spPr>
        </p:pic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xmlns="" id="{A2E67AFA-0614-4459-BB3C-9229AC5FF469}"/>
              </a:ext>
            </a:extLst>
          </p:cNvPr>
          <p:cNvGrpSpPr/>
          <p:nvPr/>
        </p:nvGrpSpPr>
        <p:grpSpPr>
          <a:xfrm>
            <a:off x="4517136" y="4957497"/>
            <a:ext cx="7242048" cy="1240389"/>
            <a:chOff x="4517136" y="4957497"/>
            <a:chExt cx="7242048" cy="1240389"/>
          </a:xfrm>
        </p:grpSpPr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xmlns="" id="{142B87B5-8C1F-4A6C-9A7D-3F99288DFA71}"/>
                </a:ext>
              </a:extLst>
            </p:cNvPr>
            <p:cNvSpPr/>
            <p:nvPr/>
          </p:nvSpPr>
          <p:spPr>
            <a:xfrm>
              <a:off x="4517136" y="4957497"/>
              <a:ext cx="7242048" cy="124038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xmlns="" id="{A9E34E46-4611-4543-9DF1-B16056DBC9F7}"/>
                </a:ext>
              </a:extLst>
            </p:cNvPr>
            <p:cNvSpPr/>
            <p:nvPr/>
          </p:nvSpPr>
          <p:spPr>
            <a:xfrm>
              <a:off x="5949785" y="4957497"/>
              <a:ext cx="5809398" cy="1240389"/>
            </a:xfrm>
            <a:custGeom>
              <a:avLst/>
              <a:gdLst>
                <a:gd name="connsiteX0" fmla="*/ 0 w 5809398"/>
                <a:gd name="connsiteY0" fmla="*/ 0 h 1240389"/>
                <a:gd name="connsiteX1" fmla="*/ 5809398 w 5809398"/>
                <a:gd name="connsiteY1" fmla="*/ 0 h 1240389"/>
                <a:gd name="connsiteX2" fmla="*/ 5809398 w 5809398"/>
                <a:gd name="connsiteY2" fmla="*/ 1240389 h 1240389"/>
                <a:gd name="connsiteX3" fmla="*/ 0 w 5809398"/>
                <a:gd name="connsiteY3" fmla="*/ 1240389 h 1240389"/>
                <a:gd name="connsiteX4" fmla="*/ 0 w 5809398"/>
                <a:gd name="connsiteY4" fmla="*/ 0 h 124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9398" h="1240389">
                  <a:moveTo>
                    <a:pt x="0" y="0"/>
                  </a:moveTo>
                  <a:lnTo>
                    <a:pt x="5809398" y="0"/>
                  </a:lnTo>
                  <a:lnTo>
                    <a:pt x="5809398" y="1240389"/>
                  </a:lnTo>
                  <a:lnTo>
                    <a:pt x="0" y="12403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275" tIns="131275" rIns="131275" bIns="131275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 dirty="0"/>
                <a:t>Mantenha um bom relacionamento com todos na empresa</a:t>
              </a:r>
              <a:endParaRPr lang="en-US" sz="2200" kern="1200" dirty="0"/>
            </a:p>
          </p:txBody>
        </p:sp>
        <p:pic>
          <p:nvPicPr>
            <p:cNvPr id="26" name="Gráfico 25" descr="Ciclo com pessoas com preenchimento sólido">
              <a:extLst>
                <a:ext uri="{FF2B5EF4-FFF2-40B4-BE49-F238E27FC236}">
                  <a16:creationId xmlns:a16="http://schemas.microsoft.com/office/drawing/2014/main" xmlns="" id="{F1BF2EB7-A231-4701-B128-9AF76E3A2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4776261" y="5120491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04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xmlns="" id="{0D7B6173-1D58-48E2-83CF-37350F315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xmlns="" id="{E63A91BE-4263-488E-B846-54DC76E614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1">
            <a:extLst>
              <a:ext uri="{FF2B5EF4-FFF2-40B4-BE49-F238E27FC236}">
                <a16:creationId xmlns:a16="http://schemas.microsoft.com/office/drawing/2014/main" xmlns="" id="{355717D4-33C9-419C-8D9C-17C7079673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21" name="Rectangle 13">
            <a:extLst>
              <a:ext uri="{FF2B5EF4-FFF2-40B4-BE49-F238E27FC236}">
                <a16:creationId xmlns:a16="http://schemas.microsoft.com/office/drawing/2014/main" xmlns="" id="{DE152F22-1707-453C-8C48-6B5CDD2428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xmlns="" id="{A75FA67A-56F6-4164-8E1F-8D6AFD3F07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286593"/>
            <a:ext cx="12192000" cy="428092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14A46F-7C0D-4B2B-BD51-1B54BCC8F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5" y="1671570"/>
            <a:ext cx="9801854" cy="1667188"/>
          </a:xfrm>
        </p:spPr>
        <p:txBody>
          <a:bodyPr anchor="b">
            <a:normAutofit/>
          </a:bodyPr>
          <a:lstStyle/>
          <a:p>
            <a:pPr algn="ctr"/>
            <a:r>
              <a:rPr lang="pt-BR" sz="5400" dirty="0"/>
              <a:t>SAIBA MAIS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D0958F5-A793-4156-B070-870DEDCFD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3510473"/>
            <a:ext cx="9801854" cy="1742564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pt-BR" sz="3200" dirty="0"/>
              <a:t>Se você quiser saber mais sobre dicas leia todo material abaixo...</a:t>
            </a:r>
          </a:p>
          <a:p>
            <a:pPr marL="0" indent="0" algn="ctr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9792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157</Words>
  <Application>Microsoft Office PowerPoint</Application>
  <PresentationFormat>Widescreen</PresentationFormat>
  <Paragraphs>26</Paragraphs>
  <Slides>6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DICAS ESTÁGIO  Prof. Daniele Gonçalves de Souza</vt:lpstr>
      <vt:lpstr>CURRÍCULO</vt:lpstr>
      <vt:lpstr>COMO PROCURAR ESTÁGIO</vt:lpstr>
      <vt:lpstr>ENTREVISTA</vt:lpstr>
      <vt:lpstr>SEJA O MELHOR ESTAGIÁRIO</vt:lpstr>
      <vt:lpstr>SAIBA MAIS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DICAS ESTÁGIO  Prof. Daniele Gonçalves de Souza</dc:title>
  <dc:creator>Daniele Gonçalves de Souza</dc:creator>
  <cp:lastModifiedBy>IFSul-NH</cp:lastModifiedBy>
  <cp:revision>1</cp:revision>
  <dcterms:created xsi:type="dcterms:W3CDTF">2021-03-28T23:14:26Z</dcterms:created>
  <dcterms:modified xsi:type="dcterms:W3CDTF">2021-03-29T14:17:56Z</dcterms:modified>
</cp:coreProperties>
</file>